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66" r:id="rId2"/>
    <p:sldId id="465" r:id="rId3"/>
    <p:sldId id="457" r:id="rId4"/>
    <p:sldId id="446" r:id="rId5"/>
    <p:sldId id="468" r:id="rId6"/>
    <p:sldId id="474" r:id="rId7"/>
    <p:sldId id="453" r:id="rId8"/>
    <p:sldId id="476" r:id="rId9"/>
    <p:sldId id="475" r:id="rId10"/>
    <p:sldId id="445" r:id="rId11"/>
    <p:sldId id="469" r:id="rId12"/>
    <p:sldId id="471" r:id="rId13"/>
    <p:sldId id="454" r:id="rId14"/>
    <p:sldId id="467" r:id="rId15"/>
    <p:sldId id="460" r:id="rId16"/>
    <p:sldId id="461" r:id="rId17"/>
    <p:sldId id="472" r:id="rId18"/>
    <p:sldId id="47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9F4"/>
    <a:srgbClr val="0044F3"/>
    <a:srgbClr val="00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6"/>
    <p:restoredTop sz="96471"/>
  </p:normalViewPr>
  <p:slideViewPr>
    <p:cSldViewPr snapToGrid="0">
      <p:cViewPr varScale="1">
        <p:scale>
          <a:sx n="120" d="100"/>
          <a:sy n="120" d="100"/>
        </p:scale>
        <p:origin x="8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AAF44-0F2D-7E47-81A4-BE7906B91F89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F91FC-8870-4F49-A682-D85240358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67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87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51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66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457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32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6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8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86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5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93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49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49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2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8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0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9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C9B07-70B5-C4E1-EF4E-DE2B82D0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26D9A8-F05F-3300-6238-E5CDBB987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17DCB-5EA0-9C73-1F67-86C0A9CD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6E831-5D98-F329-2293-8B85AA2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F393ED-F9C7-FB40-EAD8-7AC243B4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870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DF54E-D930-4D29-4BB9-32A9CA19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E29875-4FEA-8C1C-9111-9E9274B55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FA28FF-587D-609F-D5C5-4539EBF2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EC93F-B583-ECF2-3742-BEDA108D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2295A7-E722-AA2E-CF92-3E7DB3F6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0797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88D4A3-CA10-5726-B10A-3070810E4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BEBD39-30D9-7A63-9825-EFB773EA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7A4B45-6B9B-A3ED-BE00-068A0D97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72440-C14A-3864-E945-846B46B4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EAA28-980D-ABC5-9798-F75620D7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73163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52ADB-3A2C-1ED9-C03D-50CE138F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A5E4F-DE08-3645-DC29-28A70BDF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56855-E91D-D9E2-37A0-46D45280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86A3E4-C7EF-070A-D375-764B0F33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E2FDE-0300-CD5C-E7CB-ED115C77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715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653CD-8B3B-7D16-180A-9094117A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609B00-93C3-FA05-883A-A4FBC0479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2C7EB-4ACC-7571-F4B1-005C875A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353E1-EF9B-C372-1400-2D3AF9C7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E306DB-690D-1104-1FE9-38F88D81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23878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A30F4-4B4E-119B-7B3E-9FF708F9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50895-0402-0304-FC7C-D2E6F51CB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2CFC1A-A948-27F9-A473-825032E3F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2C530D-79A2-39F1-F476-3CAB8912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EBB18A-21FD-C783-AC0F-33BAAAE2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33D4AF-E062-9DBE-DBAC-523E221B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035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4BCA7-47E9-DA8F-1001-5B0C7615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4DE68-F2CA-76A5-AD2A-29271755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34462D-D673-B5D1-F31C-10310381C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0B5EB4-F369-0A90-79D3-7DEFC46C8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78F4A3-430F-DCB3-BEFC-778DB0ED6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45B0B5-2ED6-28FB-BAA9-6D308E86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5D23DE-5E43-04B2-4A00-3454C294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D8428B-E836-5BAF-F822-65773D82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262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CA93D-D082-AE19-284E-E911A5D5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F87C6-8B90-951B-C69A-C50FE2B7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A1550D-1DDD-3115-1ECD-E6F21556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CA6B0D-3CC6-B756-44AA-27D5EF8B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469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4F3792-403A-A52D-D241-803B506D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2E55A8-5AF5-4184-7F01-9E968817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8F0DEB-95DC-1726-01D2-CAEB1252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78031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5C6AA-0F8B-AC5B-EDF7-7934D18A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E9CC14-0049-1F71-4DE0-706D2BF4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22D297-D8B5-95EA-CC97-7726D5648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16C10-B9C0-3268-EE20-EF3D4ECF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4F33C2-35FF-22A1-754C-E2D06B7E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E91EC5-A9C4-2A02-5260-0AB843FA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743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102D3-F5A2-6D34-ED5E-2B3D7879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6B037F-C488-0D53-DCB0-909D4FA02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2D8429-646E-E17B-D0FA-B0C474158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693CEC-7F89-84CB-9047-14687147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77ACC-369E-9913-EF8C-7CF8D48C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B8BC60-2B78-655B-3EB6-225C9447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50558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41DE86-5BC5-2E0F-54CD-2C6139F5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FB0AEE-E3DA-88A0-DED6-F3EE2A4C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7D99E-774C-090B-AFB8-00BE54988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BB08-338D-5F48-B360-F85F2297761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BFD0F-AEB6-7B0C-B766-6CBC1EE3F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C9479E-B57D-1B27-2195-28CDE468C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DD3B-1054-5042-AB8A-1236F1DDE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9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0367"/>
            <a:ext cx="114300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suivideposte.com :</a:t>
            </a:r>
          </a:p>
          <a:p>
            <a:pPr algn="ctr">
              <a:spcBef>
                <a:spcPct val="50000"/>
              </a:spcBef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 logiciel qui</a:t>
            </a:r>
          </a:p>
          <a:p>
            <a:pPr algn="ctr">
              <a:spcBef>
                <a:spcPct val="50000"/>
              </a:spcBef>
            </a:pPr>
            <a:endParaRPr lang="fr-FR" sz="2000" b="0" dirty="0">
              <a:solidFill>
                <a:srgbClr val="1109F4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permet de suivre le fonctionnement</a:t>
            </a:r>
          </a:p>
          <a:p>
            <a:pPr lvl="1" indent="0">
              <a:spcBef>
                <a:spcPct val="50000"/>
              </a:spcBef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des postes de travail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252AE6-0351-0C41-F2C3-4BBA30B6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06121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4A3F4D-ED15-C7B1-5337-2358E5A7A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7FC4D737-7E09-53F7-B315-B3CBC8F9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558" y="1794094"/>
            <a:ext cx="20095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simplifier les saisies des responsables</a:t>
            </a: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rgbClr val="0000FF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alertes</a:t>
            </a:r>
          </a:p>
        </p:txBody>
      </p:sp>
      <p:pic>
        <p:nvPicPr>
          <p:cNvPr id="23" name="Image 22" descr="Une image contenant texte, reçu, capture d’écran, nombre&#10;&#10;Description générée automatiquement">
            <a:extLst>
              <a:ext uri="{FF2B5EF4-FFF2-40B4-BE49-F238E27FC236}">
                <a16:creationId xmlns:a16="http://schemas.microsoft.com/office/drawing/2014/main" id="{B1F2F5A7-6779-A78E-D9B6-41B217BB4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49" y="329609"/>
            <a:ext cx="2629409" cy="6283842"/>
          </a:xfrm>
          <a:prstGeom prst="rect">
            <a:avLst/>
          </a:prstGeom>
        </p:spPr>
      </p:pic>
      <p:pic>
        <p:nvPicPr>
          <p:cNvPr id="25" name="Image 24" descr="Une image contenant texte, reçu, capture d’écran, document&#10;&#10;Description générée automatiquement">
            <a:extLst>
              <a:ext uri="{FF2B5EF4-FFF2-40B4-BE49-F238E27FC236}">
                <a16:creationId xmlns:a16="http://schemas.microsoft.com/office/drawing/2014/main" id="{B4E0F04F-80C7-2D85-741F-DF268E4CA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527" y="691117"/>
            <a:ext cx="2571859" cy="5911702"/>
          </a:xfrm>
          <a:prstGeom prst="rect">
            <a:avLst/>
          </a:prstGeom>
        </p:spPr>
      </p:pic>
      <p:pic>
        <p:nvPicPr>
          <p:cNvPr id="27" name="Image 26" descr="Une image contenant texte, capture d’écran, reçu, Police&#10;&#10;Description générée automatiquement">
            <a:extLst>
              <a:ext uri="{FF2B5EF4-FFF2-40B4-BE49-F238E27FC236}">
                <a16:creationId xmlns:a16="http://schemas.microsoft.com/office/drawing/2014/main" id="{F8D8175D-5E37-13AC-3C7B-68EF3A92A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720" y="754912"/>
            <a:ext cx="3197476" cy="55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5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7" name="Image 6" descr="Une image contenant texte, capture d’écran, reçu&#10;&#10;Description générée automatiquement">
            <a:extLst>
              <a:ext uri="{FF2B5EF4-FFF2-40B4-BE49-F238E27FC236}">
                <a16:creationId xmlns:a16="http://schemas.microsoft.com/office/drawing/2014/main" id="{06CBD5A5-6EC8-F689-C80B-A8B651F5E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72" y="394785"/>
            <a:ext cx="8070444" cy="6437695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7AA8A47F-E93D-AF7E-2A99-D55694E51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063" y="2381267"/>
            <a:ext cx="30910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responsables doivent suivre les modifications des analyses </a:t>
            </a:r>
          </a:p>
          <a:p>
            <a:pPr algn="ctr">
              <a:spcBef>
                <a:spcPct val="50000"/>
              </a:spcBef>
            </a:pPr>
            <a:endParaRPr lang="fr-FR" sz="20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(+ ajout + extension + arrêt)</a:t>
            </a:r>
            <a:endParaRPr lang="fr-FR" sz="20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4A3F4D-ED15-C7B1-5337-2358E5A7A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5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884" y="740367"/>
            <a:ext cx="10216116" cy="4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structure de suivideposte.com :</a:t>
            </a:r>
          </a:p>
          <a:p>
            <a:pPr lvl="1" indent="0"/>
            <a:endParaRPr lang="fr-FR" sz="2000" b="0" dirty="0">
              <a:solidFill>
                <a:srgbClr val="003AF6"/>
              </a:solidFill>
              <a:sym typeface="Monotype Sorts" pitchFamily="2" charset="2"/>
            </a:endParaRPr>
          </a:p>
          <a:p>
            <a:pPr marL="571500" indent="-571500">
              <a:spcBef>
                <a:spcPts val="1600"/>
              </a:spcBef>
              <a:buFont typeface="Monotype Sorts" pitchFamily="2" charset="2"/>
              <a:buChar char="þ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les </a:t>
            </a:r>
            <a:r>
              <a:rPr lang="fr-FR" sz="2000" b="0" dirty="0">
                <a:solidFill>
                  <a:srgbClr val="003AF6"/>
                </a:solidFill>
                <a:highlight>
                  <a:srgbClr val="669DED"/>
                </a:highlight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responsables</a:t>
            </a: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/référents techniques / managers / biologistes suivent : 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les changements d’un poste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les alertes et les modifications d’analyses,</a:t>
            </a:r>
          </a:p>
          <a:p>
            <a:pPr lvl="1" indent="0"/>
            <a:endParaRPr lang="fr-FR" sz="2000" b="0" dirty="0">
              <a:solidFill>
                <a:srgbClr val="003AF6"/>
              </a:solidFill>
              <a:sym typeface="Monotype Sorts" pitchFamily="2" charset="2"/>
            </a:endParaRPr>
          </a:p>
          <a:p>
            <a:pPr marL="571500" indent="-571500">
              <a:spcBef>
                <a:spcPts val="1600"/>
              </a:spcBef>
              <a:buFont typeface="Monotype Sorts" pitchFamily="2" charset="2"/>
              <a:buChar char="þ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les </a:t>
            </a:r>
            <a:r>
              <a:rPr lang="fr-FR" sz="2000" b="0" dirty="0">
                <a:solidFill>
                  <a:srgbClr val="003AF6"/>
                </a:solidFill>
                <a:highlight>
                  <a:srgbClr val="669DED"/>
                </a:highlight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pilotes</a:t>
            </a: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créent : 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les secteurs, les postes de travail, les utilisateurs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la fréquence des suivis</a:t>
            </a:r>
          </a:p>
          <a:p>
            <a:pPr marL="1085850" lvl="1" indent="-342900">
              <a:buFont typeface="Monotype Sorts" pitchFamily="2" charset="2"/>
              <a:buChar char="Õ"/>
            </a:pPr>
            <a:endParaRPr lang="fr-FR" sz="2000" b="0" dirty="0">
              <a:solidFill>
                <a:srgbClr val="003AF6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lvl="1" indent="0"/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Les pilotes ont les droits des responsables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FE503B-0DB5-CD00-3EBF-6C6CADB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7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3482B6-70B1-C3B0-3EE0-EAD40860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D70014-9B3F-875E-D3C0-844EA556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335" y="2696758"/>
            <a:ext cx="3127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pilotes</a:t>
            </a:r>
          </a:p>
        </p:txBody>
      </p:sp>
    </p:spTree>
    <p:extLst>
      <p:ext uri="{BB962C8B-B14F-4D97-AF65-F5344CB8AC3E}">
        <p14:creationId xmlns:p14="http://schemas.microsoft.com/office/powerpoint/2010/main" val="2177928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D64FCB7-D7D3-BAF1-7102-76D5F91D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711" y="369332"/>
            <a:ext cx="10554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Rôle du pilote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C6EB19A-37AD-5817-D47D-64531FFC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350" y="1591459"/>
            <a:ext cx="388286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Le(s) pilote(s) du laboratoire enregistrent :</a:t>
            </a: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plateaux techniques</a:t>
            </a: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secteurs (hémato –biochimie…)</a:t>
            </a: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postes de travails</a:t>
            </a: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appareils</a:t>
            </a: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fournisseurs</a:t>
            </a:r>
            <a:endParaRPr lang="fr-FR" sz="20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338704AB-ACD8-EF09-D5FF-77F0513B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4" y="1107996"/>
            <a:ext cx="7772400" cy="44448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3482B6-70B1-C3B0-3EE0-EAD408608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2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0367"/>
            <a:ext cx="114300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Utilisation du logiciel</a:t>
            </a:r>
          </a:p>
          <a:p>
            <a:pPr algn="ctr">
              <a:spcBef>
                <a:spcPct val="50000"/>
              </a:spcBef>
            </a:pPr>
            <a:endParaRPr lang="fr-FR" sz="14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temps de formation</a:t>
            </a:r>
          </a:p>
          <a:p>
            <a:pPr>
              <a:spcBef>
                <a:spcPct val="50000"/>
              </a:spcBef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	</a:t>
            </a:r>
            <a:r>
              <a:rPr lang="fr-FR" sz="2400" b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très court, le </a:t>
            </a: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fond est connu, la forme est simple</a:t>
            </a:r>
          </a:p>
          <a:p>
            <a:pPr>
              <a:spcBef>
                <a:spcPct val="50000"/>
              </a:spcBef>
            </a:pPr>
            <a:endParaRPr lang="fr-FR" sz="14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temps d’installation	</a:t>
            </a:r>
          </a:p>
          <a:p>
            <a:pPr>
              <a:spcBef>
                <a:spcPct val="50000"/>
              </a:spcBef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	par le(s) pilote(s)		: 1/2 journée</a:t>
            </a:r>
          </a:p>
          <a:p>
            <a:pPr>
              <a:spcBef>
                <a:spcPct val="50000"/>
              </a:spcBef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	les fournisseurs et examens existent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FE503B-0DB5-CD00-3EBF-6C6CADB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7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0367"/>
            <a:ext cx="11430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Utilisation du logiciel</a:t>
            </a:r>
          </a:p>
          <a:p>
            <a:pPr algn="ctr">
              <a:spcBef>
                <a:spcPct val="50000"/>
              </a:spcBef>
            </a:pPr>
            <a:endParaRPr lang="fr-FR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accès par tous les postes</a:t>
            </a:r>
          </a:p>
          <a:p>
            <a:pPr>
              <a:spcBef>
                <a:spcPct val="50000"/>
              </a:spcBef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	accès internet, mail et mot de passe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FE503B-0DB5-CD00-3EBF-6C6CADB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9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3" y="740367"/>
            <a:ext cx="11430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suivideposte.com :</a:t>
            </a:r>
          </a:p>
          <a:p>
            <a:pPr algn="ctr">
              <a:spcBef>
                <a:spcPct val="50000"/>
              </a:spcBef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 logiciel qui permet également de</a:t>
            </a:r>
          </a:p>
          <a:p>
            <a:pPr algn="ctr">
              <a:spcBef>
                <a:spcPct val="50000"/>
              </a:spcBef>
            </a:pPr>
            <a:endParaRPr lang="fr-FR" sz="2000" b="0" dirty="0">
              <a:solidFill>
                <a:srgbClr val="1109F4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simplifier certaines saisies par les techniciens</a:t>
            </a: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être un complément de formation</a:t>
            </a:r>
          </a:p>
          <a:p>
            <a:pPr>
              <a:spcBef>
                <a:spcPct val="50000"/>
              </a:spcBef>
            </a:pPr>
            <a:endParaRPr lang="fr-FR" sz="2000" b="0" dirty="0">
              <a:solidFill>
                <a:srgbClr val="1109F4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sz="32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	</a:t>
            </a:r>
            <a:r>
              <a:rPr lang="fr-FR" sz="24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 en aidant à répondre aux exigences et recommandations</a:t>
            </a:r>
            <a:endParaRPr lang="fr-FR" sz="2400" b="0" dirty="0">
              <a:solidFill>
                <a:srgbClr val="1109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252AE6-0351-0C41-F2C3-4BBA30B6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06121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3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3" y="740367"/>
            <a:ext cx="11430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5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Essayez-le</a:t>
            </a:r>
          </a:p>
          <a:p>
            <a:pPr algn="ctr"/>
            <a:endParaRPr lang="fr-FR" sz="1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endParaRPr lang="fr-FR" sz="1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l’abonnement annuel se fait par plateau technique</a:t>
            </a:r>
          </a:p>
          <a:p>
            <a:pPr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000" b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période d’essai gratuit est possible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252AE6-0351-0C41-F2C3-4BBA30B6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06121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0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FE503B-0DB5-CD00-3EBF-6C6CADB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85F0317C-F699-2809-0C34-A48BCECD9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21" y="720207"/>
            <a:ext cx="1054749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suivi régulier d’un poste</a:t>
            </a:r>
          </a:p>
          <a:p>
            <a:pPr algn="ctr">
              <a:spcBef>
                <a:spcPct val="50000"/>
              </a:spcBef>
            </a:pPr>
            <a:endParaRPr lang="fr-FR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 responsable d’un poste doit régulièrement faire le point</a:t>
            </a: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endParaRPr lang="fr-FR" sz="1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la synthèse des évènements survenus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 suivi des modifications ayant un impact</a:t>
            </a:r>
          </a:p>
          <a:p>
            <a:pPr lvl="1" indent="0"/>
            <a:endParaRPr lang="fr-FR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il doit :</a:t>
            </a: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endParaRPr lang="fr-FR" sz="1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suivre les alertes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suivre les modifications des analyses  </a:t>
            </a:r>
            <a:r>
              <a:rPr lang="fr-FR" sz="16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(changements, ajouts, extensions, arrêts)</a:t>
            </a:r>
          </a:p>
        </p:txBody>
      </p:sp>
    </p:spTree>
    <p:extLst>
      <p:ext uri="{BB962C8B-B14F-4D97-AF65-F5344CB8AC3E}">
        <p14:creationId xmlns:p14="http://schemas.microsoft.com/office/powerpoint/2010/main" val="2940989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C53442-464D-A600-46AF-64A294C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0367"/>
            <a:ext cx="1143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constats</a:t>
            </a:r>
            <a:endParaRPr lang="fr-FR" sz="3200" b="0" dirty="0">
              <a:solidFill>
                <a:srgbClr val="0000FF"/>
              </a:solidFill>
              <a:latin typeface="+mn-lt"/>
              <a:sym typeface="Monotype Sorts" pitchFamily="2" charset="2"/>
            </a:endParaRPr>
          </a:p>
          <a:p>
            <a:pPr algn="ctr">
              <a:spcBef>
                <a:spcPct val="50000"/>
              </a:spcBef>
            </a:pPr>
            <a:endParaRPr lang="fr-FR" sz="1200" b="0" dirty="0">
              <a:solidFill>
                <a:srgbClr val="0000FF"/>
              </a:solidFill>
              <a:latin typeface="+mn-lt"/>
              <a:sym typeface="Monotype Sorts" pitchFamily="2" charset="2"/>
            </a:endParaRPr>
          </a:p>
          <a:p>
            <a:pPr marL="571500" indent="-571500">
              <a:spcBef>
                <a:spcPct val="50000"/>
              </a:spcBef>
              <a:buFont typeface="Monotype Sorts" pitchFamily="2" charset="2"/>
              <a:buChar char="þ"/>
            </a:pPr>
            <a:r>
              <a:rPr lang="fr-FR" sz="3200" b="0" dirty="0">
                <a:solidFill>
                  <a:srgbClr val="0000FF"/>
                </a:solidFill>
                <a:latin typeface="+mn-lt"/>
                <a:sym typeface="Monotype Sorts" pitchFamily="2" charset="2"/>
              </a:rPr>
              <a:t>le suivi des postes de travail</a:t>
            </a:r>
            <a:endParaRPr lang="fr-FR" sz="3200" b="0" dirty="0">
              <a:solidFill>
                <a:srgbClr val="0000FF"/>
              </a:solidFill>
              <a:sym typeface="Monotype Sorts" pitchFamily="2" charset="2"/>
            </a:endParaRPr>
          </a:p>
          <a:p>
            <a:pPr marL="1085850" lvl="1" indent="-342900">
              <a:spcBef>
                <a:spcPct val="50000"/>
              </a:spcBef>
              <a:buFont typeface="Monotype Sorts" pitchFamily="2" charset="2"/>
              <a:buChar char="Õ"/>
            </a:pPr>
            <a:r>
              <a:rPr lang="fr-FR" sz="24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fréquence des évènements, difficile ou impossible à suivre</a:t>
            </a:r>
            <a:endParaRPr lang="fr-FR" sz="1200" b="0" dirty="0">
              <a:solidFill>
                <a:srgbClr val="1109F4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1085850" lvl="1" indent="-342900">
              <a:spcBef>
                <a:spcPct val="50000"/>
              </a:spcBef>
              <a:buFont typeface="Monotype Sorts" pitchFamily="2" charset="2"/>
              <a:buChar char="Õ"/>
            </a:pPr>
            <a:r>
              <a:rPr lang="fr-FR" sz="24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exemples : </a:t>
            </a:r>
          </a:p>
          <a:p>
            <a:pPr marL="1485900" lvl="2" indent="-342900">
              <a:spcBef>
                <a:spcPct val="50000"/>
              </a:spcBef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nombre de NCo suite à des CQI hors bornes</a:t>
            </a:r>
          </a:p>
          <a:p>
            <a:pPr marL="1943100" lvl="3" indent="-342900">
              <a:spcBef>
                <a:spcPct val="50000"/>
              </a:spcBef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nombre d’annule et remplace</a:t>
            </a:r>
          </a:p>
          <a:p>
            <a:pPr marL="1485900" lvl="2" indent="-342900">
              <a:spcBef>
                <a:spcPct val="50000"/>
              </a:spcBef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nombre de repasses patients ayant un impact clinique</a:t>
            </a:r>
          </a:p>
          <a:p>
            <a:pPr marL="1485900" lvl="2" indent="-342900">
              <a:spcBef>
                <a:spcPct val="50000"/>
              </a:spcBef>
              <a:buFont typeface="Monotype Sorts" pitchFamily="2" charset="2"/>
              <a:buChar char="Õ"/>
            </a:pPr>
            <a:r>
              <a:rPr lang="fr-FR" sz="20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nombre de pannes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FE503B-0DB5-CD00-3EBF-6C6CADB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5D9541-9396-A89B-D8A1-B0A1B56D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A40085-1379-0B62-838A-1CDA8F9C13D4}"/>
              </a:ext>
            </a:extLst>
          </p:cNvPr>
          <p:cNvSpPr txBox="1"/>
          <p:nvPr/>
        </p:nvSpPr>
        <p:spPr>
          <a:xfrm>
            <a:off x="2169043" y="1080654"/>
            <a:ext cx="76235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le logiciel </a:t>
            </a:r>
            <a:r>
              <a:rPr lang="fr-FR" sz="400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suivideposte.com </a:t>
            </a:r>
          </a:p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aide à </a:t>
            </a:r>
            <a:r>
              <a:rPr lang="fr-FR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formaliser le suivi d’un poste</a:t>
            </a:r>
          </a:p>
          <a:p>
            <a:pPr algn="ctr">
              <a:spcBef>
                <a:spcPct val="50000"/>
              </a:spcBef>
            </a:pPr>
            <a:endParaRPr lang="fr-FR" sz="40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fr-FR" sz="24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tous les 1,2 ou 3 mois, les responsables suivent les évènements du poste</a:t>
            </a:r>
            <a:endParaRPr lang="fr-FR" sz="24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66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2BFEB6-5812-6AE6-0310-33B561B2754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FE503B-0DB5-CD00-3EBF-6C6CADB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pic>
        <p:nvPicPr>
          <p:cNvPr id="4" name="Image 3" descr="Une image contenant texte, capture d’écran, Police, Parallèle&#10;&#10;Description générée automatiquement">
            <a:extLst>
              <a:ext uri="{FF2B5EF4-FFF2-40B4-BE49-F238E27FC236}">
                <a16:creationId xmlns:a16="http://schemas.microsoft.com/office/drawing/2014/main" id="{808C7C99-D052-AC71-61E3-BA4D4BB09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62" y="361507"/>
            <a:ext cx="5138683" cy="6281922"/>
          </a:xfrm>
          <a:prstGeom prst="rect">
            <a:avLst/>
          </a:prstGeom>
        </p:spPr>
      </p:pic>
      <p:pic>
        <p:nvPicPr>
          <p:cNvPr id="10" name="Image 9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14958AA-FA51-97EA-C544-C71ACA67D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462" y="352941"/>
            <a:ext cx="5112785" cy="63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34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5D9541-9396-A89B-D8A1-B0A1B56D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Site web&#10;&#10;Description générée automatiquement">
            <a:extLst>
              <a:ext uri="{FF2B5EF4-FFF2-40B4-BE49-F238E27FC236}">
                <a16:creationId xmlns:a16="http://schemas.microsoft.com/office/drawing/2014/main" id="{7060FA5D-B215-FCC6-4363-D0DC447D5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000" y="925032"/>
            <a:ext cx="6923102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8931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C6EB19A-37AD-5817-D47D-64531FFC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94" y="1530661"/>
            <a:ext cx="23210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exemple : le suivi des modifications informatiques</a:t>
            </a:r>
            <a:endParaRPr lang="fr-FR" sz="20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9A8F026-9D65-7BBF-03C9-AABB18F0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58" y="436554"/>
            <a:ext cx="7491600" cy="63425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058BE8-0636-218D-CC45-7FACDA42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05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C6EB19A-37AD-5817-D47D-64531FFC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15" y="584363"/>
            <a:ext cx="23210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99"/>
                </a:solidFill>
                <a:latin typeface="ApexSansExtraBoldT ExtraBold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ApexSansExtraBoldT ExtraBold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ApexSansExtraBoldT Extra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pexSansExtraBoldT ExtraBold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exemple : le suivi des modifications informatiques</a:t>
            </a:r>
            <a:endParaRPr lang="fr-FR" sz="20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A058BE8-0636-218D-CC45-7FACDA42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89140FFD-DCF7-CCFD-9890-B0A0ACA2D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41" y="1562987"/>
            <a:ext cx="9683695" cy="45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2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4618" y="0"/>
            <a:ext cx="119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______________________________________________________________________________________________________</a:t>
            </a:r>
          </a:p>
        </p:txBody>
      </p:sp>
      <p:sp>
        <p:nvSpPr>
          <p:cNvPr id="9" name="ZoneTexte 8"/>
          <p:cNvSpPr txBox="1"/>
          <p:nvPr/>
        </p:nvSpPr>
        <p:spPr>
          <a:xfrm rot="5400000" flipH="1">
            <a:off x="-2923827" y="3293696"/>
            <a:ext cx="648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38100" cmpd="sng">
                  <a:solidFill>
                    <a:srgbClr val="6ED5AE"/>
                  </a:solidFill>
                </a:ln>
              </a:rPr>
              <a:t>_______________________________________________________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F76ED2-0D07-A19B-8CEE-BD757BB01ACE}"/>
              </a:ext>
            </a:extLst>
          </p:cNvPr>
          <p:cNvSpPr txBox="1"/>
          <p:nvPr/>
        </p:nvSpPr>
        <p:spPr>
          <a:xfrm>
            <a:off x="257655" y="6606058"/>
            <a:ext cx="492592" cy="230832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E752BF12-DE14-A749-A32D-E52DEAE6C834}" type="slidenum">
              <a:rPr lang="fr-FR" sz="90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F4534-1E16-C26F-33EA-B331F8BA6A89}"/>
              </a:ext>
            </a:extLst>
          </p:cNvPr>
          <p:cNvSpPr txBox="1"/>
          <p:nvPr/>
        </p:nvSpPr>
        <p:spPr>
          <a:xfrm>
            <a:off x="10174942" y="0"/>
            <a:ext cx="167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rgbClr val="0000FF"/>
                </a:solidFill>
                <a:sym typeface="Monotype Sorts" pitchFamily="2" charset="2"/>
              </a:rPr>
              <a:t>www.suivideposte.com</a:t>
            </a: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5D9541-9396-A89B-D8A1-B0A1B56D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63" y="6018373"/>
            <a:ext cx="745837" cy="8518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A40085-1379-0B62-838A-1CDA8F9C13D4}"/>
              </a:ext>
            </a:extLst>
          </p:cNvPr>
          <p:cNvSpPr txBox="1"/>
          <p:nvPr/>
        </p:nvSpPr>
        <p:spPr>
          <a:xfrm>
            <a:off x="1701209" y="2080115"/>
            <a:ext cx="87824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0" dirty="0">
                <a:solidFill>
                  <a:srgbClr val="1109F4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en plus du suivi régulier, les responsables de poste suivent :</a:t>
            </a:r>
          </a:p>
          <a:p>
            <a:pPr>
              <a:spcBef>
                <a:spcPct val="50000"/>
              </a:spcBef>
            </a:pPr>
            <a:endParaRPr lang="fr-FR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pitchFamily="2" charset="2"/>
            </a:endParaRP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8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les alertes</a:t>
            </a:r>
          </a:p>
          <a:p>
            <a:pPr marL="1085850" lvl="1" indent="-342900">
              <a:buFont typeface="Monotype Sorts" pitchFamily="2" charset="2"/>
              <a:buChar char="Õ"/>
            </a:pPr>
            <a:r>
              <a:rPr lang="fr-FR" sz="2800" b="0" dirty="0">
                <a:solidFill>
                  <a:srgbClr val="003AF6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pitchFamily="2" charset="2"/>
              </a:rPr>
              <a:t> les modifications des analyses, notamment de la portée d’accréditation</a:t>
            </a:r>
          </a:p>
        </p:txBody>
      </p:sp>
    </p:spTree>
    <p:extLst>
      <p:ext uri="{BB962C8B-B14F-4D97-AF65-F5344CB8AC3E}">
        <p14:creationId xmlns:p14="http://schemas.microsoft.com/office/powerpoint/2010/main" val="11531817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548</Words>
  <Application>Microsoft Macintosh PowerPoint</Application>
  <PresentationFormat>Grand écran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Monotype Sorts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Phlippe Frache</dc:creator>
  <cp:lastModifiedBy>Phlippe Frache</cp:lastModifiedBy>
  <cp:revision>158</cp:revision>
  <dcterms:created xsi:type="dcterms:W3CDTF">2023-08-31T09:27:44Z</dcterms:created>
  <dcterms:modified xsi:type="dcterms:W3CDTF">2024-05-21T10:29:54Z</dcterms:modified>
</cp:coreProperties>
</file>